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72" r:id="rId2"/>
    <p:sldId id="261" r:id="rId3"/>
    <p:sldId id="278" r:id="rId4"/>
    <p:sldId id="279" r:id="rId5"/>
    <p:sldId id="274" r:id="rId6"/>
    <p:sldId id="276" r:id="rId7"/>
    <p:sldId id="270" r:id="rId8"/>
    <p:sldId id="271" r:id="rId9"/>
    <p:sldId id="277" r:id="rId10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Estilo medio 2 - Énfasis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1E4AEA4-8DFA-4A89-87EB-49C32662AFE0}" styleName="Estilo medio 2 - Énfasis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75DCB02-9BB8-47FD-8907-85C794F793BA}" styleName="Estilo temático 1 - Énfasis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08FB837D-C827-4EFA-A057-4D05807E0F7C}" styleName="Estilo temático 1 - Énfasis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4373" autoAdjust="0"/>
    <p:restoredTop sz="86389" autoAdjust="0"/>
  </p:normalViewPr>
  <p:slideViewPr>
    <p:cSldViewPr snapToGrid="0">
      <p:cViewPr varScale="1">
        <p:scale>
          <a:sx n="100" d="100"/>
          <a:sy n="100" d="100"/>
        </p:scale>
        <p:origin x="52" y="75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PE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8845D3C-0476-4067-940E-5CF1EA9DFDA7}" type="datetimeFigureOut">
              <a:rPr lang="es-PE" smtClean="0"/>
              <a:t>17/01/2021</a:t>
            </a:fld>
            <a:endParaRPr lang="es-PE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PE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PE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6B3245D-66E8-456B-91C5-30E7A1AD7B45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5052996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PE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8979F25-AA52-4AC1-87FE-68B812F496C5}" type="slidenum">
              <a:rPr lang="es-PE" smtClean="0"/>
              <a:t>5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5222846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editar el estilo de subtítulo del patrón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4501A7-6109-454B-B7A7-A57FBDB6822C}" type="datetimeFigureOut">
              <a:rPr lang="es-MX" smtClean="0"/>
              <a:t>17/01/2021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D8A3E-976D-4C88-B5D2-9DC7A46FA20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1723792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4501A7-6109-454B-B7A7-A57FBDB6822C}" type="datetimeFigureOut">
              <a:rPr lang="es-MX" smtClean="0"/>
              <a:t>17/01/2021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D8A3E-976D-4C88-B5D2-9DC7A46FA20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9633868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4501A7-6109-454B-B7A7-A57FBDB6822C}" type="datetimeFigureOut">
              <a:rPr lang="es-MX" smtClean="0"/>
              <a:t>17/01/2021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D8A3E-976D-4C88-B5D2-9DC7A46FA20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8238303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4501A7-6109-454B-B7A7-A57FBDB6822C}" type="datetimeFigureOut">
              <a:rPr lang="es-MX" smtClean="0"/>
              <a:t>17/01/2021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D8A3E-976D-4C88-B5D2-9DC7A46FA20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906374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4501A7-6109-454B-B7A7-A57FBDB6822C}" type="datetimeFigureOut">
              <a:rPr lang="es-MX" smtClean="0"/>
              <a:t>17/01/2021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D8A3E-976D-4C88-B5D2-9DC7A46FA20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0637609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4501A7-6109-454B-B7A7-A57FBDB6822C}" type="datetimeFigureOut">
              <a:rPr lang="es-MX" smtClean="0"/>
              <a:t>17/01/2021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D8A3E-976D-4C88-B5D2-9DC7A46FA20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2796830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4501A7-6109-454B-B7A7-A57FBDB6822C}" type="datetimeFigureOut">
              <a:rPr lang="es-MX" smtClean="0"/>
              <a:t>17/01/2021</a:t>
            </a:fld>
            <a:endParaRPr lang="es-MX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D8A3E-976D-4C88-B5D2-9DC7A46FA20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2114783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4501A7-6109-454B-B7A7-A57FBDB6822C}" type="datetimeFigureOut">
              <a:rPr lang="es-MX" smtClean="0"/>
              <a:t>17/01/2021</a:t>
            </a:fld>
            <a:endParaRPr lang="es-MX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D8A3E-976D-4C88-B5D2-9DC7A46FA20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9336308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4501A7-6109-454B-B7A7-A57FBDB6822C}" type="datetimeFigureOut">
              <a:rPr lang="es-MX" smtClean="0"/>
              <a:t>17/01/2021</a:t>
            </a:fld>
            <a:endParaRPr lang="es-MX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D8A3E-976D-4C88-B5D2-9DC7A46FA20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5498613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4501A7-6109-454B-B7A7-A57FBDB6822C}" type="datetimeFigureOut">
              <a:rPr lang="es-MX" smtClean="0"/>
              <a:t>17/01/2021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D8A3E-976D-4C88-B5D2-9DC7A46FA20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1354004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4501A7-6109-454B-B7A7-A57FBDB6822C}" type="datetimeFigureOut">
              <a:rPr lang="es-MX" smtClean="0"/>
              <a:t>17/01/2021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D8A3E-976D-4C88-B5D2-9DC7A46FA20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0502862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4501A7-6109-454B-B7A7-A57FBDB6822C}" type="datetimeFigureOut">
              <a:rPr lang="es-MX" smtClean="0"/>
              <a:t>17/01/2021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AD8A3E-976D-4C88-B5D2-9DC7A46FA20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2399768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021021" y="993753"/>
            <a:ext cx="9802021" cy="672315"/>
          </a:xfrm>
        </p:spPr>
        <p:txBody>
          <a:bodyPr>
            <a:noAutofit/>
          </a:bodyPr>
          <a:lstStyle/>
          <a:p>
            <a:r>
              <a:rPr lang="es-MX" sz="3200" b="1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APLICACIÓN DE LAS TÉCNICAS DE CREATIVIDAD</a:t>
            </a:r>
          </a:p>
        </p:txBody>
      </p:sp>
      <p:graphicFrame>
        <p:nvGraphicFramePr>
          <p:cNvPr id="5" name="Tab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71860254"/>
              </p:ext>
            </p:extLst>
          </p:nvPr>
        </p:nvGraphicFramePr>
        <p:xfrm>
          <a:off x="1117600" y="1917700"/>
          <a:ext cx="10331449" cy="3946547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024968">
                  <a:extLst>
                    <a:ext uri="{9D8B030D-6E8A-4147-A177-3AD203B41FA5}">
                      <a16:colId xmlns:a16="http://schemas.microsoft.com/office/drawing/2014/main" val="1054104163"/>
                    </a:ext>
                  </a:extLst>
                </a:gridCol>
                <a:gridCol w="3889240">
                  <a:extLst>
                    <a:ext uri="{9D8B030D-6E8A-4147-A177-3AD203B41FA5}">
                      <a16:colId xmlns:a16="http://schemas.microsoft.com/office/drawing/2014/main" val="2269557389"/>
                    </a:ext>
                  </a:extLst>
                </a:gridCol>
                <a:gridCol w="2453964">
                  <a:extLst>
                    <a:ext uri="{9D8B030D-6E8A-4147-A177-3AD203B41FA5}">
                      <a16:colId xmlns:a16="http://schemas.microsoft.com/office/drawing/2014/main" val="1963238818"/>
                    </a:ext>
                  </a:extLst>
                </a:gridCol>
                <a:gridCol w="2963277">
                  <a:extLst>
                    <a:ext uri="{9D8B030D-6E8A-4147-A177-3AD203B41FA5}">
                      <a16:colId xmlns:a16="http://schemas.microsoft.com/office/drawing/2014/main" val="1451153806"/>
                    </a:ext>
                  </a:extLst>
                </a:gridCol>
              </a:tblGrid>
              <a:tr h="881675">
                <a:tc>
                  <a:txBody>
                    <a:bodyPr/>
                    <a:lstStyle/>
                    <a:p>
                      <a:r>
                        <a:rPr lang="es-MX" dirty="0"/>
                        <a:t>No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/>
                        <a:t>APELLIDOS</a:t>
                      </a:r>
                      <a:r>
                        <a:rPr lang="es-MX" baseline="0" dirty="0"/>
                        <a:t> Y NOMBRES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/>
                        <a:t>CAMPUS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/>
                        <a:t>CARRERA PROFESIONAL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73490353"/>
                  </a:ext>
                </a:extLst>
              </a:tr>
              <a:tr h="510812">
                <a:tc>
                  <a:txBody>
                    <a:bodyPr/>
                    <a:lstStyle/>
                    <a:p>
                      <a:pPr algn="ctr"/>
                      <a:r>
                        <a:rPr lang="es-MX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52954722"/>
                  </a:ext>
                </a:extLst>
              </a:tr>
              <a:tr h="510812">
                <a:tc>
                  <a:txBody>
                    <a:bodyPr/>
                    <a:lstStyle/>
                    <a:p>
                      <a:pPr algn="ctr"/>
                      <a:r>
                        <a:rPr lang="es-MX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55777914"/>
                  </a:ext>
                </a:extLst>
              </a:tr>
              <a:tr h="510812">
                <a:tc>
                  <a:txBody>
                    <a:bodyPr/>
                    <a:lstStyle/>
                    <a:p>
                      <a:pPr algn="ctr"/>
                      <a:r>
                        <a:rPr lang="es-MX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48241368"/>
                  </a:ext>
                </a:extLst>
              </a:tr>
              <a:tr h="510812">
                <a:tc>
                  <a:txBody>
                    <a:bodyPr/>
                    <a:lstStyle/>
                    <a:p>
                      <a:pPr algn="ctr"/>
                      <a:r>
                        <a:rPr lang="es-MX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60998513"/>
                  </a:ext>
                </a:extLst>
              </a:tr>
              <a:tr h="510812">
                <a:tc>
                  <a:txBody>
                    <a:bodyPr/>
                    <a:lstStyle/>
                    <a:p>
                      <a:pPr algn="ctr"/>
                      <a:r>
                        <a:rPr lang="es-MX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35210334"/>
                  </a:ext>
                </a:extLst>
              </a:tr>
              <a:tr h="510812">
                <a:tc>
                  <a:txBody>
                    <a:bodyPr/>
                    <a:lstStyle/>
                    <a:p>
                      <a:pPr algn="ctr"/>
                      <a:r>
                        <a:rPr lang="es-MX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6514621"/>
                  </a:ext>
                </a:extLst>
              </a:tr>
            </a:tbl>
          </a:graphicData>
        </a:graphic>
      </p:graphicFrame>
      <p:sp>
        <p:nvSpPr>
          <p:cNvPr id="3" name="CuadroTexto 2"/>
          <p:cNvSpPr txBox="1"/>
          <p:nvPr/>
        </p:nvSpPr>
        <p:spPr>
          <a:xfrm>
            <a:off x="8562379" y="328317"/>
            <a:ext cx="30574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b="1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Emprendimiento e Innovación</a:t>
            </a:r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6406" y="177157"/>
            <a:ext cx="1774453" cy="484967"/>
          </a:xfrm>
          <a:prstGeom prst="rect">
            <a:avLst/>
          </a:prstGeom>
        </p:spPr>
      </p:pic>
      <p:sp>
        <p:nvSpPr>
          <p:cNvPr id="9" name="CuadroTexto 8"/>
          <p:cNvSpPr txBox="1"/>
          <p:nvPr/>
        </p:nvSpPr>
        <p:spPr>
          <a:xfrm>
            <a:off x="9889247" y="6362585"/>
            <a:ext cx="186758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400" dirty="0"/>
              <a:t>© Tula Mendoza Farro</a:t>
            </a:r>
          </a:p>
        </p:txBody>
      </p:sp>
    </p:spTree>
    <p:extLst>
      <p:ext uri="{BB962C8B-B14F-4D97-AF65-F5344CB8AC3E}">
        <p14:creationId xmlns:p14="http://schemas.microsoft.com/office/powerpoint/2010/main" val="7437420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14D32A1-D92F-4E5C-AB80-BBF1A7CFDD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45400" y="365125"/>
            <a:ext cx="9408399" cy="696561"/>
          </a:xfrm>
        </p:spPr>
        <p:txBody>
          <a:bodyPr>
            <a:normAutofit/>
          </a:bodyPr>
          <a:lstStyle/>
          <a:p>
            <a:pPr algn="r"/>
            <a:r>
              <a:rPr lang="es-MX" sz="4000" b="1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CONSIGNA DEL EJERCICIO</a:t>
            </a:r>
            <a:endParaRPr lang="es-PE" sz="4000" b="1" dirty="0">
              <a:solidFill>
                <a:srgbClr val="FF993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1ADEA74-36F4-4414-B7AD-90FF2D0EA3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49238"/>
            <a:ext cx="7569200" cy="4773762"/>
          </a:xfrm>
        </p:spPr>
        <p:txBody>
          <a:bodyPr>
            <a:normAutofit fontScale="92500"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s-ES" sz="3200" dirty="0">
                <a:latin typeface="Arial" panose="020B0604020202020204" pitchFamily="34" charset="0"/>
                <a:cs typeface="Arial" panose="020B0604020202020204" pitchFamily="34" charset="0"/>
              </a:rPr>
              <a:t>Elija un producto de su entorno (casa u oficina).</a:t>
            </a:r>
          </a:p>
          <a:p>
            <a:pPr marL="514350" indent="-514350">
              <a:buFont typeface="+mj-lt"/>
              <a:buAutoNum type="arabicPeriod"/>
            </a:pPr>
            <a:r>
              <a:rPr lang="es-ES" sz="3200" dirty="0">
                <a:latin typeface="Arial" panose="020B0604020202020204" pitchFamily="34" charset="0"/>
                <a:cs typeface="Arial" panose="020B0604020202020204" pitchFamily="34" charset="0"/>
              </a:rPr>
              <a:t>Elija dos características de la Técnica </a:t>
            </a:r>
            <a:r>
              <a:rPr lang="es-ES" sz="3200" dirty="0" err="1">
                <a:latin typeface="Arial" panose="020B0604020202020204" pitchFamily="34" charset="0"/>
                <a:cs typeface="Arial" panose="020B0604020202020204" pitchFamily="34" charset="0"/>
              </a:rPr>
              <a:t>Scamper</a:t>
            </a:r>
            <a:r>
              <a:rPr lang="es-ES" sz="3200" dirty="0">
                <a:latin typeface="Arial" panose="020B0604020202020204" pitchFamily="34" charset="0"/>
                <a:cs typeface="Arial" panose="020B0604020202020204" pitchFamily="34" charset="0"/>
              </a:rPr>
              <a:t> y aplíquelas en el producto seleccionado para transformarlo en un producto creativo.</a:t>
            </a:r>
          </a:p>
          <a:p>
            <a:pPr marL="514350" indent="-514350">
              <a:buFont typeface="+mj-lt"/>
              <a:buAutoNum type="arabicPeriod"/>
            </a:pPr>
            <a:r>
              <a:rPr lang="es-ES" sz="3200" dirty="0">
                <a:latin typeface="Arial" panose="020B0604020202020204" pitchFamily="34" charset="0"/>
                <a:cs typeface="Arial" panose="020B0604020202020204" pitchFamily="34" charset="0"/>
              </a:rPr>
              <a:t>Utilizar la matriz morfológica </a:t>
            </a:r>
          </a:p>
          <a:p>
            <a:pPr marL="514350" indent="-514350">
              <a:buFont typeface="+mj-lt"/>
              <a:buAutoNum type="arabicPeriod"/>
            </a:pPr>
            <a:r>
              <a:rPr lang="es-ES" sz="3200" dirty="0">
                <a:latin typeface="Arial" panose="020B0604020202020204" pitchFamily="34" charset="0"/>
                <a:cs typeface="Arial" panose="020B0604020202020204" pitchFamily="34" charset="0"/>
              </a:rPr>
              <a:t>Como equipo utilice dos colores de sombreros de Edward de Bono</a:t>
            </a:r>
          </a:p>
          <a:p>
            <a:pPr marL="514350" indent="-514350">
              <a:buFont typeface="+mj-lt"/>
              <a:buAutoNum type="arabicPeriod"/>
            </a:pPr>
            <a:r>
              <a:rPr lang="es-ES" sz="3200" dirty="0">
                <a:latin typeface="Arial" panose="020B0604020202020204" pitchFamily="34" charset="0"/>
                <a:cs typeface="Arial" panose="020B0604020202020204" pitchFamily="34" charset="0"/>
              </a:rPr>
              <a:t>Utilice este formato dado en clase</a:t>
            </a:r>
          </a:p>
          <a:p>
            <a:pPr marL="514350" indent="-514350">
              <a:buFont typeface="+mj-lt"/>
              <a:buAutoNum type="arabicPeriod"/>
            </a:pPr>
            <a:r>
              <a:rPr lang="es-ES" sz="3200" dirty="0">
                <a:latin typeface="Arial" panose="020B0604020202020204" pitchFamily="34" charset="0"/>
                <a:cs typeface="Arial" panose="020B0604020202020204" pitchFamily="34" charset="0"/>
              </a:rPr>
              <a:t>Dispone de 10 minutos</a:t>
            </a:r>
          </a:p>
          <a:p>
            <a:pPr marL="514350" indent="-514350">
              <a:buFont typeface="+mj-lt"/>
              <a:buAutoNum type="arabicPeriod"/>
            </a:pPr>
            <a:endParaRPr lang="es-PE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67F7AC89-A44B-4F8D-8361-1116A171D1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DC253-1717-4580-954B-196B3685133A}" type="slidenum">
              <a:rPr lang="es-PE" smtClean="0"/>
              <a:t>2</a:t>
            </a:fld>
            <a:endParaRPr lang="es-PE"/>
          </a:p>
        </p:txBody>
      </p:sp>
      <p:sp>
        <p:nvSpPr>
          <p:cNvPr id="5" name="Marcador de contenido 2">
            <a:extLst>
              <a:ext uri="{FF2B5EF4-FFF2-40B4-BE49-F238E27FC236}">
                <a16:creationId xmlns:a16="http://schemas.microsoft.com/office/drawing/2014/main" id="{D5B4BBDE-C910-4B6F-9916-1BE96C51D6FC}"/>
              </a:ext>
            </a:extLst>
          </p:cNvPr>
          <p:cNvSpPr txBox="1">
            <a:spLocks/>
          </p:cNvSpPr>
          <p:nvPr/>
        </p:nvSpPr>
        <p:spPr>
          <a:xfrm>
            <a:off x="8849856" y="1413985"/>
            <a:ext cx="1912750" cy="514619"/>
          </a:xfrm>
          <a:prstGeom prst="rect">
            <a:avLst/>
          </a:prstGeom>
          <a:ln>
            <a:solidFill>
              <a:schemeClr val="tx2"/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s-MX" sz="2400">
                <a:solidFill>
                  <a:schemeClr val="tx2"/>
                </a:solidFill>
              </a:rPr>
              <a:t>Sustituir</a:t>
            </a:r>
            <a:endParaRPr lang="es-MX" sz="2400" dirty="0">
              <a:solidFill>
                <a:schemeClr val="tx2"/>
              </a:solidFill>
            </a:endParaRPr>
          </a:p>
        </p:txBody>
      </p:sp>
      <p:sp>
        <p:nvSpPr>
          <p:cNvPr id="6" name="Marcador de contenido 2">
            <a:extLst>
              <a:ext uri="{FF2B5EF4-FFF2-40B4-BE49-F238E27FC236}">
                <a16:creationId xmlns:a16="http://schemas.microsoft.com/office/drawing/2014/main" id="{679488FF-B638-469F-A176-CCAAA079D2F4}"/>
              </a:ext>
            </a:extLst>
          </p:cNvPr>
          <p:cNvSpPr txBox="1">
            <a:spLocks/>
          </p:cNvSpPr>
          <p:nvPr/>
        </p:nvSpPr>
        <p:spPr>
          <a:xfrm>
            <a:off x="8849856" y="2093326"/>
            <a:ext cx="1912750" cy="514619"/>
          </a:xfrm>
          <a:prstGeom prst="rect">
            <a:avLst/>
          </a:prstGeom>
          <a:ln>
            <a:solidFill>
              <a:schemeClr val="accent4">
                <a:lumMod val="50000"/>
              </a:schemeClr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s-MX" sz="2400" dirty="0">
                <a:solidFill>
                  <a:schemeClr val="accent4">
                    <a:lumMod val="75000"/>
                  </a:schemeClr>
                </a:solidFill>
              </a:rPr>
              <a:t>Combinar</a:t>
            </a:r>
          </a:p>
        </p:txBody>
      </p:sp>
      <p:sp>
        <p:nvSpPr>
          <p:cNvPr id="7" name="Marcador de contenido 2">
            <a:extLst>
              <a:ext uri="{FF2B5EF4-FFF2-40B4-BE49-F238E27FC236}">
                <a16:creationId xmlns:a16="http://schemas.microsoft.com/office/drawing/2014/main" id="{6635CF2D-1607-4DBC-8F76-87EAA3CFDF87}"/>
              </a:ext>
            </a:extLst>
          </p:cNvPr>
          <p:cNvSpPr txBox="1">
            <a:spLocks/>
          </p:cNvSpPr>
          <p:nvPr/>
        </p:nvSpPr>
        <p:spPr>
          <a:xfrm>
            <a:off x="8849856" y="2772667"/>
            <a:ext cx="1912750" cy="514619"/>
          </a:xfrm>
          <a:prstGeom prst="rect">
            <a:avLst/>
          </a:prstGeom>
          <a:ln>
            <a:solidFill>
              <a:schemeClr val="accent6"/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s-MX" sz="2400" dirty="0">
                <a:solidFill>
                  <a:schemeClr val="accent6">
                    <a:lumMod val="75000"/>
                  </a:schemeClr>
                </a:solidFill>
              </a:rPr>
              <a:t>Adaptar</a:t>
            </a:r>
          </a:p>
        </p:txBody>
      </p:sp>
      <p:sp>
        <p:nvSpPr>
          <p:cNvPr id="8" name="Marcador de contenido 2">
            <a:extLst>
              <a:ext uri="{FF2B5EF4-FFF2-40B4-BE49-F238E27FC236}">
                <a16:creationId xmlns:a16="http://schemas.microsoft.com/office/drawing/2014/main" id="{8BD8625C-EC73-4962-A583-2E7CBC1D0AB4}"/>
              </a:ext>
            </a:extLst>
          </p:cNvPr>
          <p:cNvSpPr txBox="1">
            <a:spLocks/>
          </p:cNvSpPr>
          <p:nvPr/>
        </p:nvSpPr>
        <p:spPr>
          <a:xfrm>
            <a:off x="8849856" y="3452008"/>
            <a:ext cx="1912750" cy="514619"/>
          </a:xfrm>
          <a:prstGeom prst="rect">
            <a:avLst/>
          </a:prstGeom>
          <a:ln>
            <a:solidFill>
              <a:srgbClr val="FF0000"/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s-MX" sz="2400" dirty="0">
                <a:solidFill>
                  <a:srgbClr val="FF0000"/>
                </a:solidFill>
              </a:rPr>
              <a:t>Modificar</a:t>
            </a:r>
          </a:p>
        </p:txBody>
      </p:sp>
      <p:sp>
        <p:nvSpPr>
          <p:cNvPr id="9" name="Marcador de contenido 2">
            <a:extLst>
              <a:ext uri="{FF2B5EF4-FFF2-40B4-BE49-F238E27FC236}">
                <a16:creationId xmlns:a16="http://schemas.microsoft.com/office/drawing/2014/main" id="{6DB79B1B-1789-4114-8E01-85B23016C9D0}"/>
              </a:ext>
            </a:extLst>
          </p:cNvPr>
          <p:cNvSpPr txBox="1">
            <a:spLocks/>
          </p:cNvSpPr>
          <p:nvPr/>
        </p:nvSpPr>
        <p:spPr>
          <a:xfrm>
            <a:off x="8849856" y="4131349"/>
            <a:ext cx="1912750" cy="514619"/>
          </a:xfrm>
          <a:prstGeom prst="rect">
            <a:avLst/>
          </a:prstGeom>
          <a:ln>
            <a:solidFill>
              <a:srgbClr val="7030A0"/>
            </a:solidFill>
          </a:ln>
        </p:spPr>
        <p:txBody>
          <a:bodyPr vert="horz" lIns="91440" tIns="45720" rIns="91440" bIns="45720" rtlCol="0">
            <a:normAutofit fontScale="77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s-MX" sz="2400" dirty="0">
                <a:solidFill>
                  <a:srgbClr val="7030A0"/>
                </a:solidFill>
              </a:rPr>
              <a:t>Propósito de nuevo uso</a:t>
            </a:r>
          </a:p>
        </p:txBody>
      </p:sp>
      <p:sp>
        <p:nvSpPr>
          <p:cNvPr id="10" name="Marcador de contenido 2">
            <a:extLst>
              <a:ext uri="{FF2B5EF4-FFF2-40B4-BE49-F238E27FC236}">
                <a16:creationId xmlns:a16="http://schemas.microsoft.com/office/drawing/2014/main" id="{5B1E6F65-4D10-4125-8CFE-B858F7E026F0}"/>
              </a:ext>
            </a:extLst>
          </p:cNvPr>
          <p:cNvSpPr txBox="1">
            <a:spLocks/>
          </p:cNvSpPr>
          <p:nvPr/>
        </p:nvSpPr>
        <p:spPr>
          <a:xfrm>
            <a:off x="8849856" y="4810690"/>
            <a:ext cx="1912750" cy="514619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s-MX" sz="2400" dirty="0"/>
              <a:t>Eliminar</a:t>
            </a:r>
          </a:p>
        </p:txBody>
      </p:sp>
      <p:sp>
        <p:nvSpPr>
          <p:cNvPr id="11" name="Marcador de contenido 2">
            <a:extLst>
              <a:ext uri="{FF2B5EF4-FFF2-40B4-BE49-F238E27FC236}">
                <a16:creationId xmlns:a16="http://schemas.microsoft.com/office/drawing/2014/main" id="{01042136-4DEF-42A0-ADF2-469CEC277984}"/>
              </a:ext>
            </a:extLst>
          </p:cNvPr>
          <p:cNvSpPr txBox="1">
            <a:spLocks/>
          </p:cNvSpPr>
          <p:nvPr/>
        </p:nvSpPr>
        <p:spPr>
          <a:xfrm>
            <a:off x="8849856" y="5489432"/>
            <a:ext cx="1912750" cy="514619"/>
          </a:xfrm>
          <a:prstGeom prst="rect">
            <a:avLst/>
          </a:prstGeom>
          <a:ln>
            <a:solidFill>
              <a:srgbClr val="00B0F0"/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s-MX" sz="2400" dirty="0">
                <a:solidFill>
                  <a:srgbClr val="00B0F0"/>
                </a:solidFill>
              </a:rPr>
              <a:t>Reducir</a:t>
            </a:r>
          </a:p>
        </p:txBody>
      </p:sp>
    </p:spTree>
    <p:extLst>
      <p:ext uri="{BB962C8B-B14F-4D97-AF65-F5344CB8AC3E}">
        <p14:creationId xmlns:p14="http://schemas.microsoft.com/office/powerpoint/2010/main" val="33733187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10881"/>
            <a:ext cx="10515600" cy="1325563"/>
          </a:xfrm>
        </p:spPr>
        <p:txBody>
          <a:bodyPr/>
          <a:lstStyle/>
          <a:p>
            <a:r>
              <a:rPr lang="es-PE" b="1" dirty="0">
                <a:solidFill>
                  <a:schemeClr val="tx2"/>
                </a:solidFill>
              </a:rPr>
              <a:t>1. PRESENTACIÓN DEL PRODUCTO</a:t>
            </a:r>
            <a:endParaRPr lang="es-MX" dirty="0">
              <a:solidFill>
                <a:schemeClr val="tx2"/>
              </a:solidFill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1453665"/>
            <a:ext cx="4601705" cy="1281785"/>
          </a:xfrm>
          <a:ln>
            <a:solidFill>
              <a:schemeClr val="tx2"/>
            </a:solidFill>
          </a:ln>
        </p:spPr>
        <p:txBody>
          <a:bodyPr/>
          <a:lstStyle/>
          <a:p>
            <a:pPr marL="0" indent="0">
              <a:buNone/>
            </a:pPr>
            <a:r>
              <a:rPr lang="es-MX" dirty="0"/>
              <a:t>1.1. Nombre del producto</a:t>
            </a:r>
          </a:p>
        </p:txBody>
      </p:sp>
      <p:sp>
        <p:nvSpPr>
          <p:cNvPr id="12" name="Marcador de contenido 2"/>
          <p:cNvSpPr txBox="1">
            <a:spLocks/>
          </p:cNvSpPr>
          <p:nvPr/>
        </p:nvSpPr>
        <p:spPr>
          <a:xfrm>
            <a:off x="838200" y="2872217"/>
            <a:ext cx="4601705" cy="3296107"/>
          </a:xfrm>
          <a:prstGeom prst="rect">
            <a:avLst/>
          </a:prstGeom>
          <a:ln>
            <a:solidFill>
              <a:schemeClr val="tx2"/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s-MX" dirty="0"/>
              <a:t>1.2. Descripción del producto</a:t>
            </a:r>
          </a:p>
        </p:txBody>
      </p:sp>
      <p:sp>
        <p:nvSpPr>
          <p:cNvPr id="4" name="Rectángulo redondeado 3"/>
          <p:cNvSpPr/>
          <p:nvPr/>
        </p:nvSpPr>
        <p:spPr>
          <a:xfrm>
            <a:off x="5749871" y="1453665"/>
            <a:ext cx="6129580" cy="4714659"/>
          </a:xfrm>
          <a:prstGeom prst="roundRect">
            <a:avLst/>
          </a:prstGeom>
          <a:noFill/>
          <a:ln w="3810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>
                <a:solidFill>
                  <a:sysClr val="windowText" lastClr="000000"/>
                </a:solidFill>
              </a:rPr>
              <a:t>Aquí inserte una imagen del producto</a:t>
            </a:r>
          </a:p>
        </p:txBody>
      </p:sp>
    </p:spTree>
    <p:extLst>
      <p:ext uri="{BB962C8B-B14F-4D97-AF65-F5344CB8AC3E}">
        <p14:creationId xmlns:p14="http://schemas.microsoft.com/office/powerpoint/2010/main" val="8027067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10881"/>
            <a:ext cx="10515600" cy="1325563"/>
          </a:xfrm>
        </p:spPr>
        <p:txBody>
          <a:bodyPr/>
          <a:lstStyle/>
          <a:p>
            <a:r>
              <a:rPr lang="es-PE" b="1" dirty="0">
                <a:solidFill>
                  <a:srgbClr val="FF99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2. APLICANDO LA TÉCNICA SCAMPER </a:t>
            </a:r>
            <a:endParaRPr lang="es-MX" dirty="0">
              <a:solidFill>
                <a:srgbClr val="FF993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1453665"/>
            <a:ext cx="4601705" cy="1281785"/>
          </a:xfrm>
          <a:ln>
            <a:solidFill>
              <a:srgbClr val="FF9933"/>
            </a:solidFill>
          </a:ln>
        </p:spPr>
        <p:txBody>
          <a:bodyPr/>
          <a:lstStyle/>
          <a:p>
            <a:pPr marL="0" indent="0">
              <a:buNone/>
            </a:pPr>
            <a:r>
              <a:rPr lang="es-MX" dirty="0"/>
              <a:t>2.1. Letra: …….</a:t>
            </a:r>
          </a:p>
        </p:txBody>
      </p:sp>
      <p:sp>
        <p:nvSpPr>
          <p:cNvPr id="12" name="Marcador de contenido 2"/>
          <p:cNvSpPr txBox="1">
            <a:spLocks/>
          </p:cNvSpPr>
          <p:nvPr/>
        </p:nvSpPr>
        <p:spPr>
          <a:xfrm>
            <a:off x="838200" y="2872217"/>
            <a:ext cx="4601705" cy="3296107"/>
          </a:xfrm>
          <a:prstGeom prst="rect">
            <a:avLst/>
          </a:prstGeom>
          <a:ln>
            <a:solidFill>
              <a:srgbClr val="FF9933"/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s-MX" dirty="0"/>
              <a:t>2.2. Descripción …</a:t>
            </a:r>
          </a:p>
        </p:txBody>
      </p:sp>
      <p:sp>
        <p:nvSpPr>
          <p:cNvPr id="4" name="Rectángulo redondeado 3"/>
          <p:cNvSpPr/>
          <p:nvPr/>
        </p:nvSpPr>
        <p:spPr>
          <a:xfrm>
            <a:off x="5749871" y="1453665"/>
            <a:ext cx="6129580" cy="4714659"/>
          </a:xfrm>
          <a:prstGeom prst="roundRect">
            <a:avLst/>
          </a:prstGeom>
          <a:noFill/>
          <a:ln w="38100">
            <a:solidFill>
              <a:srgbClr val="FF99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>
                <a:solidFill>
                  <a:sysClr val="windowText" lastClr="000000"/>
                </a:solidFill>
              </a:rPr>
              <a:t>Aquí inserte la nueva imagen del producto aplicando la letra elegida de </a:t>
            </a:r>
            <a:r>
              <a:rPr lang="es-MX" dirty="0" err="1">
                <a:solidFill>
                  <a:sysClr val="windowText" lastClr="000000"/>
                </a:solidFill>
              </a:rPr>
              <a:t>Scamper</a:t>
            </a:r>
            <a:endParaRPr lang="es-MX" dirty="0">
              <a:solidFill>
                <a:sysClr val="windowText" lastClr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60918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10881"/>
            <a:ext cx="10515600" cy="1325563"/>
          </a:xfrm>
        </p:spPr>
        <p:txBody>
          <a:bodyPr/>
          <a:lstStyle/>
          <a:p>
            <a:r>
              <a:rPr lang="es-PE" b="1" dirty="0">
                <a:solidFill>
                  <a:srgbClr val="FF99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3. APLICANDO LA TÉCNICA SCAMPER</a:t>
            </a:r>
            <a:endParaRPr lang="es-MX" dirty="0">
              <a:solidFill>
                <a:srgbClr val="FF993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1453665"/>
            <a:ext cx="4601705" cy="1281785"/>
          </a:xfrm>
          <a:ln>
            <a:solidFill>
              <a:srgbClr val="FF9933"/>
            </a:solidFill>
          </a:ln>
        </p:spPr>
        <p:txBody>
          <a:bodyPr/>
          <a:lstStyle/>
          <a:p>
            <a:pPr marL="0" indent="0">
              <a:buNone/>
            </a:pPr>
            <a:r>
              <a:rPr lang="es-MX" dirty="0"/>
              <a:t>3.1. Letra: …….</a:t>
            </a:r>
          </a:p>
        </p:txBody>
      </p:sp>
      <p:sp>
        <p:nvSpPr>
          <p:cNvPr id="12" name="Marcador de contenido 2"/>
          <p:cNvSpPr txBox="1">
            <a:spLocks/>
          </p:cNvSpPr>
          <p:nvPr/>
        </p:nvSpPr>
        <p:spPr>
          <a:xfrm>
            <a:off x="838200" y="2872217"/>
            <a:ext cx="4601705" cy="3296107"/>
          </a:xfrm>
          <a:prstGeom prst="rect">
            <a:avLst/>
          </a:prstGeom>
          <a:ln>
            <a:solidFill>
              <a:srgbClr val="FF9933"/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s-MX" dirty="0"/>
              <a:t>3.2. Descripción …</a:t>
            </a:r>
          </a:p>
        </p:txBody>
      </p:sp>
      <p:sp>
        <p:nvSpPr>
          <p:cNvPr id="4" name="Rectángulo redondeado 3"/>
          <p:cNvSpPr/>
          <p:nvPr/>
        </p:nvSpPr>
        <p:spPr>
          <a:xfrm>
            <a:off x="5749871" y="1453665"/>
            <a:ext cx="6129580" cy="4714659"/>
          </a:xfrm>
          <a:prstGeom prst="roundRect">
            <a:avLst/>
          </a:prstGeom>
          <a:noFill/>
          <a:ln w="38100">
            <a:solidFill>
              <a:srgbClr val="FF99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>
                <a:solidFill>
                  <a:sysClr val="windowText" lastClr="000000"/>
                </a:solidFill>
              </a:rPr>
              <a:t>Aquí inserte la nueva imagen del producto aplicando la letra elegida de </a:t>
            </a:r>
            <a:r>
              <a:rPr lang="es-MX" dirty="0" err="1">
                <a:solidFill>
                  <a:sysClr val="windowText" lastClr="000000"/>
                </a:solidFill>
              </a:rPr>
              <a:t>Scamper</a:t>
            </a:r>
            <a:endParaRPr lang="es-MX" dirty="0">
              <a:solidFill>
                <a:sysClr val="windowText" lastClr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57709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s-MX" b="1" dirty="0">
                <a:solidFill>
                  <a:schemeClr val="tx2"/>
                </a:solidFill>
              </a:rPr>
              <a:t>4. Aplicando: Los 6 Sombreros de Edward De Bono para el resultado de la Técnica </a:t>
            </a:r>
            <a:r>
              <a:rPr lang="es-MX" b="1" dirty="0" err="1">
                <a:solidFill>
                  <a:schemeClr val="tx2"/>
                </a:solidFill>
              </a:rPr>
              <a:t>Scamper</a:t>
            </a:r>
            <a:endParaRPr lang="es-MX" b="1" dirty="0">
              <a:solidFill>
                <a:schemeClr val="tx2"/>
              </a:solidFill>
            </a:endParaRPr>
          </a:p>
        </p:txBody>
      </p:sp>
      <p:sp>
        <p:nvSpPr>
          <p:cNvPr id="5" name="Rectángulo redondeado 4"/>
          <p:cNvSpPr/>
          <p:nvPr/>
        </p:nvSpPr>
        <p:spPr>
          <a:xfrm>
            <a:off x="838200" y="2213286"/>
            <a:ext cx="4880675" cy="3474592"/>
          </a:xfrm>
          <a:prstGeom prst="roundRect">
            <a:avLst/>
          </a:prstGeom>
          <a:noFill/>
          <a:ln w="762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>
                <a:solidFill>
                  <a:srgbClr val="00B050"/>
                </a:solidFill>
              </a:rPr>
              <a:t>Aquí describir el pensamiento del sombrero verde</a:t>
            </a:r>
          </a:p>
        </p:txBody>
      </p:sp>
      <p:sp>
        <p:nvSpPr>
          <p:cNvPr id="6" name="Rectángulo redondeado 5"/>
          <p:cNvSpPr/>
          <p:nvPr/>
        </p:nvSpPr>
        <p:spPr>
          <a:xfrm>
            <a:off x="6096000" y="2213285"/>
            <a:ext cx="4880675" cy="3474593"/>
          </a:xfrm>
          <a:prstGeom prst="round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>
                <a:solidFill>
                  <a:schemeClr val="tx1"/>
                </a:solidFill>
              </a:rPr>
              <a:t>Aquí describir el pensamiento del sombrero negro</a:t>
            </a:r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 rotWithShape="1">
          <a:blip r:embed="rId2"/>
          <a:srcRect l="80908" t="49118" r="3450" b="5715"/>
          <a:stretch/>
        </p:blipFill>
        <p:spPr>
          <a:xfrm>
            <a:off x="693753" y="4983522"/>
            <a:ext cx="1402538" cy="1574417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8" name="Imagen 7"/>
          <p:cNvPicPr>
            <a:picLocks noChangeAspect="1"/>
          </p:cNvPicPr>
          <p:nvPr/>
        </p:nvPicPr>
        <p:blipFill rotWithShape="1">
          <a:blip r:embed="rId2"/>
          <a:srcRect l="44539" r="38337" b="49500"/>
          <a:stretch/>
        </p:blipFill>
        <p:spPr>
          <a:xfrm>
            <a:off x="10280674" y="4797630"/>
            <a:ext cx="1535502" cy="1760309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1145537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186894"/>
            <a:ext cx="10515600" cy="866991"/>
          </a:xfrm>
        </p:spPr>
        <p:txBody>
          <a:bodyPr>
            <a:normAutofit/>
          </a:bodyPr>
          <a:lstStyle/>
          <a:p>
            <a:r>
              <a:rPr lang="es-MX" sz="3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5. Aplicación de la matriz morfológica de la creatividad</a:t>
            </a:r>
          </a:p>
        </p:txBody>
      </p:sp>
      <p:graphicFrame>
        <p:nvGraphicFramePr>
          <p:cNvPr id="4" name="Marcador de conteni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47109316"/>
              </p:ext>
            </p:extLst>
          </p:nvPr>
        </p:nvGraphicFramePr>
        <p:xfrm>
          <a:off x="838200" y="1053885"/>
          <a:ext cx="10464800" cy="3708617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092960">
                  <a:extLst>
                    <a:ext uri="{9D8B030D-6E8A-4147-A177-3AD203B41FA5}">
                      <a16:colId xmlns:a16="http://schemas.microsoft.com/office/drawing/2014/main" val="3655967202"/>
                    </a:ext>
                  </a:extLst>
                </a:gridCol>
                <a:gridCol w="2092960">
                  <a:extLst>
                    <a:ext uri="{9D8B030D-6E8A-4147-A177-3AD203B41FA5}">
                      <a16:colId xmlns:a16="http://schemas.microsoft.com/office/drawing/2014/main" val="3973350942"/>
                    </a:ext>
                  </a:extLst>
                </a:gridCol>
                <a:gridCol w="2092960">
                  <a:extLst>
                    <a:ext uri="{9D8B030D-6E8A-4147-A177-3AD203B41FA5}">
                      <a16:colId xmlns:a16="http://schemas.microsoft.com/office/drawing/2014/main" val="172301503"/>
                    </a:ext>
                  </a:extLst>
                </a:gridCol>
                <a:gridCol w="2092960">
                  <a:extLst>
                    <a:ext uri="{9D8B030D-6E8A-4147-A177-3AD203B41FA5}">
                      <a16:colId xmlns:a16="http://schemas.microsoft.com/office/drawing/2014/main" val="2169272338"/>
                    </a:ext>
                  </a:extLst>
                </a:gridCol>
                <a:gridCol w="2092960">
                  <a:extLst>
                    <a:ext uri="{9D8B030D-6E8A-4147-A177-3AD203B41FA5}">
                      <a16:colId xmlns:a16="http://schemas.microsoft.com/office/drawing/2014/main" val="3626264065"/>
                    </a:ext>
                  </a:extLst>
                </a:gridCol>
              </a:tblGrid>
              <a:tr h="535870">
                <a:tc gridSpan="5">
                  <a:txBody>
                    <a:bodyPr/>
                    <a:lstStyle/>
                    <a:p>
                      <a:pPr algn="ctr"/>
                      <a:r>
                        <a:rPr lang="es-MX" dirty="0"/>
                        <a:t>ATRIBUTOS</a:t>
                      </a:r>
                      <a:r>
                        <a:rPr lang="es-MX" baseline="0" dirty="0"/>
                        <a:t> DEL PRODUCTO</a:t>
                      </a:r>
                      <a:endParaRPr lang="es-MX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s-MX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32925974"/>
                  </a:ext>
                </a:extLst>
              </a:tr>
              <a:tr h="432132">
                <a:tc rowSpan="2">
                  <a:txBody>
                    <a:bodyPr/>
                    <a:lstStyle/>
                    <a:p>
                      <a:pPr algn="ctr"/>
                      <a:r>
                        <a:rPr lang="es-MX" dirty="0"/>
                        <a:t>Variable</a:t>
                      </a:r>
                      <a:r>
                        <a:rPr lang="es-MX" baseline="0" dirty="0"/>
                        <a:t> por cada atributo</a:t>
                      </a:r>
                      <a:endParaRPr lang="es-MX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/>
                        <a:t>Atributo 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/>
                        <a:t>Atributo</a:t>
                      </a:r>
                      <a:r>
                        <a:rPr lang="es-MX" baseline="0" dirty="0"/>
                        <a:t> 2</a:t>
                      </a:r>
                      <a:endParaRPr lang="es-MX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/>
                        <a:t>Atributo 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/>
                        <a:t>Atributo 4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105262554"/>
                  </a:ext>
                </a:extLst>
              </a:tr>
              <a:tr h="737715"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/>
                        <a:t>Escribir aquí el atributo 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/>
                        <a:t>Escribir aquí el atributo</a:t>
                      </a:r>
                      <a:r>
                        <a:rPr lang="es-MX" baseline="0" dirty="0"/>
                        <a:t> 2</a:t>
                      </a:r>
                      <a:endParaRPr lang="es-MX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/>
                        <a:t>Escribir aquí el atributo 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/>
                        <a:t>Escribir aquí el atributo 4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639410428"/>
                  </a:ext>
                </a:extLst>
              </a:tr>
              <a:tr h="500725">
                <a:tc>
                  <a:txBody>
                    <a:bodyPr/>
                    <a:lstStyle/>
                    <a:p>
                      <a:pPr algn="ctr"/>
                      <a:r>
                        <a:rPr lang="es-MX" dirty="0"/>
                        <a:t>Variable 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82076824"/>
                  </a:ext>
                </a:extLst>
              </a:tr>
              <a:tr h="500725">
                <a:tc>
                  <a:txBody>
                    <a:bodyPr/>
                    <a:lstStyle/>
                    <a:p>
                      <a:pPr algn="ctr"/>
                      <a:r>
                        <a:rPr lang="es-MX" dirty="0"/>
                        <a:t>Variable</a:t>
                      </a:r>
                      <a:r>
                        <a:rPr lang="es-MX" baseline="0" dirty="0"/>
                        <a:t> 2</a:t>
                      </a:r>
                      <a:endParaRPr lang="es-MX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32310066"/>
                  </a:ext>
                </a:extLst>
              </a:tr>
              <a:tr h="500725">
                <a:tc>
                  <a:txBody>
                    <a:bodyPr/>
                    <a:lstStyle/>
                    <a:p>
                      <a:pPr algn="ctr"/>
                      <a:r>
                        <a:rPr lang="es-MX" dirty="0"/>
                        <a:t>Variable 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55348594"/>
                  </a:ext>
                </a:extLst>
              </a:tr>
              <a:tr h="500725">
                <a:tc>
                  <a:txBody>
                    <a:bodyPr/>
                    <a:lstStyle/>
                    <a:p>
                      <a:pPr algn="ctr"/>
                      <a:r>
                        <a:rPr lang="es-MX" dirty="0"/>
                        <a:t>Variable 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15182194"/>
                  </a:ext>
                </a:extLst>
              </a:tr>
            </a:tbl>
          </a:graphicData>
        </a:graphic>
      </p:graphicFrame>
      <p:sp>
        <p:nvSpPr>
          <p:cNvPr id="5" name="Rectángulo redondeado 4"/>
          <p:cNvSpPr/>
          <p:nvPr/>
        </p:nvSpPr>
        <p:spPr>
          <a:xfrm>
            <a:off x="838200" y="4881966"/>
            <a:ext cx="5167393" cy="1782305"/>
          </a:xfrm>
          <a:prstGeom prst="roundRect">
            <a:avLst/>
          </a:prstGeom>
          <a:noFill/>
          <a:ln w="7620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>
                <a:solidFill>
                  <a:srgbClr val="92D050"/>
                </a:solidFill>
              </a:rPr>
              <a:t>Aquí describa la primera combinación</a:t>
            </a:r>
          </a:p>
        </p:txBody>
      </p:sp>
      <p:sp>
        <p:nvSpPr>
          <p:cNvPr id="6" name="Rectángulo redondeado 5"/>
          <p:cNvSpPr/>
          <p:nvPr/>
        </p:nvSpPr>
        <p:spPr>
          <a:xfrm>
            <a:off x="6262607" y="4881965"/>
            <a:ext cx="5167393" cy="1782305"/>
          </a:xfrm>
          <a:prstGeom prst="roundRect">
            <a:avLst/>
          </a:prstGeom>
          <a:noFill/>
          <a:ln w="762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>
                <a:solidFill>
                  <a:srgbClr val="0070C0"/>
                </a:solidFill>
              </a:rPr>
              <a:t>Aquí describa la segunda combinación</a:t>
            </a:r>
          </a:p>
        </p:txBody>
      </p:sp>
    </p:spTree>
    <p:extLst>
      <p:ext uri="{BB962C8B-B14F-4D97-AF65-F5344CB8AC3E}">
        <p14:creationId xmlns:p14="http://schemas.microsoft.com/office/powerpoint/2010/main" val="390580211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>
                <a:solidFill>
                  <a:schemeClr val="tx2"/>
                </a:solidFill>
              </a:rPr>
              <a:t>6. Resultado de aplicar la Matriz Morfológica</a:t>
            </a:r>
          </a:p>
        </p:txBody>
      </p:sp>
      <p:sp>
        <p:nvSpPr>
          <p:cNvPr id="4" name="Marcador de contenido 2"/>
          <p:cNvSpPr txBox="1">
            <a:spLocks/>
          </p:cNvSpPr>
          <p:nvPr/>
        </p:nvSpPr>
        <p:spPr>
          <a:xfrm>
            <a:off x="6510580" y="1690688"/>
            <a:ext cx="4198749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s-MX"/>
          </a:p>
        </p:txBody>
      </p:sp>
      <p:sp>
        <p:nvSpPr>
          <p:cNvPr id="6" name="Rectángulo redondeado 5"/>
          <p:cNvSpPr/>
          <p:nvPr/>
        </p:nvSpPr>
        <p:spPr>
          <a:xfrm>
            <a:off x="348712" y="1639848"/>
            <a:ext cx="5633634" cy="4316278"/>
          </a:xfrm>
          <a:prstGeom prst="roundRect">
            <a:avLst/>
          </a:prstGeom>
          <a:noFill/>
          <a:ln w="762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7" name="Rectángulo redondeado 6"/>
          <p:cNvSpPr/>
          <p:nvPr/>
        </p:nvSpPr>
        <p:spPr>
          <a:xfrm>
            <a:off x="6152827" y="1633472"/>
            <a:ext cx="5556142" cy="4316278"/>
          </a:xfrm>
          <a:prstGeom prst="roundRect">
            <a:avLst/>
          </a:prstGeom>
          <a:noFill/>
          <a:ln w="762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8" name="CuadroTexto 7"/>
          <p:cNvSpPr txBox="1"/>
          <p:nvPr/>
        </p:nvSpPr>
        <p:spPr>
          <a:xfrm>
            <a:off x="1885586" y="6099242"/>
            <a:ext cx="289515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Primera combinación</a:t>
            </a:r>
          </a:p>
        </p:txBody>
      </p:sp>
      <p:sp>
        <p:nvSpPr>
          <p:cNvPr id="10" name="CuadroTexto 9"/>
          <p:cNvSpPr txBox="1"/>
          <p:nvPr/>
        </p:nvSpPr>
        <p:spPr>
          <a:xfrm>
            <a:off x="7925654" y="6042026"/>
            <a:ext cx="251895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Segunda combinación</a:t>
            </a:r>
          </a:p>
        </p:txBody>
      </p:sp>
    </p:spTree>
    <p:extLst>
      <p:ext uri="{BB962C8B-B14F-4D97-AF65-F5344CB8AC3E}">
        <p14:creationId xmlns:p14="http://schemas.microsoft.com/office/powerpoint/2010/main" val="315906764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es-MX" b="1" dirty="0">
                <a:solidFill>
                  <a:schemeClr val="tx2"/>
                </a:solidFill>
              </a:rPr>
              <a:t>7. Aplicando: Los 6 Sombreros de Edward De Bono para el resultado de la Matriz Morfológica</a:t>
            </a:r>
          </a:p>
        </p:txBody>
      </p:sp>
      <p:sp>
        <p:nvSpPr>
          <p:cNvPr id="5" name="Rectángulo redondeado 4"/>
          <p:cNvSpPr/>
          <p:nvPr/>
        </p:nvSpPr>
        <p:spPr>
          <a:xfrm>
            <a:off x="838200" y="2213286"/>
            <a:ext cx="4880675" cy="3474592"/>
          </a:xfrm>
          <a:prstGeom prst="roundRect">
            <a:avLst/>
          </a:prstGeom>
          <a:noFill/>
          <a:ln w="762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>
                <a:solidFill>
                  <a:srgbClr val="0070C0"/>
                </a:solidFill>
              </a:rPr>
              <a:t>Aquí describir el pensamiento del sombrero azul</a:t>
            </a:r>
          </a:p>
        </p:txBody>
      </p:sp>
      <p:sp>
        <p:nvSpPr>
          <p:cNvPr id="6" name="Rectángulo redondeado 5"/>
          <p:cNvSpPr/>
          <p:nvPr/>
        </p:nvSpPr>
        <p:spPr>
          <a:xfrm>
            <a:off x="6096000" y="2213285"/>
            <a:ext cx="4880675" cy="3474593"/>
          </a:xfrm>
          <a:prstGeom prst="roundRect">
            <a:avLst/>
          </a:prstGeom>
          <a:noFill/>
          <a:ln w="76200"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>
                <a:solidFill>
                  <a:srgbClr val="FFC000"/>
                </a:solidFill>
              </a:rPr>
              <a:t>Aquí describir el pensamiento del sombrero amarillo</a:t>
            </a:r>
          </a:p>
        </p:txBody>
      </p:sp>
      <p:pic>
        <p:nvPicPr>
          <p:cNvPr id="9" name="Imagen 8"/>
          <p:cNvPicPr>
            <a:picLocks noChangeAspect="1"/>
          </p:cNvPicPr>
          <p:nvPr/>
        </p:nvPicPr>
        <p:blipFill rotWithShape="1">
          <a:blip r:embed="rId2"/>
          <a:srcRect l="80755" t="-819" r="2913" b="49537"/>
          <a:stretch/>
        </p:blipFill>
        <p:spPr>
          <a:xfrm>
            <a:off x="577574" y="5014371"/>
            <a:ext cx="1103515" cy="1347013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10" name="Picture 2" descr="Resultado de imagen para 6 sombreros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984" t="365" r="18184" b="48058"/>
          <a:stretch/>
        </p:blipFill>
        <p:spPr bwMode="auto">
          <a:xfrm>
            <a:off x="10351032" y="4869381"/>
            <a:ext cx="1251285" cy="1278785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3691009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162</TotalTime>
  <Words>313</Words>
  <Application>Microsoft Office PowerPoint</Application>
  <PresentationFormat>Panorámica</PresentationFormat>
  <Paragraphs>67</Paragraphs>
  <Slides>9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Tema de Office</vt:lpstr>
      <vt:lpstr>APLICACIÓN DE LAS TÉCNICAS DE CREATIVIDAD</vt:lpstr>
      <vt:lpstr>CONSIGNA DEL EJERCICIO</vt:lpstr>
      <vt:lpstr>1. PRESENTACIÓN DEL PRODUCTO</vt:lpstr>
      <vt:lpstr>2. APLICANDO LA TÉCNICA SCAMPER </vt:lpstr>
      <vt:lpstr>3. APLICANDO LA TÉCNICA SCAMPER</vt:lpstr>
      <vt:lpstr>4. Aplicando: Los 6 Sombreros de Edward De Bono para el resultado de la Técnica Scamper</vt:lpstr>
      <vt:lpstr>5. Aplicación de la matriz morfológica de la creatividad</vt:lpstr>
      <vt:lpstr>6. Resultado de aplicar la Matriz Morfológica</vt:lpstr>
      <vt:lpstr>7. Aplicando: Los 6 Sombreros de Edward De Bono para el resultado de la Matriz Morfológica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CUADERNO APLICATIVO DE EMPREDNIMIENTO E INNOVACIÓN</dc:title>
  <dc:creator>Tula Mendoza Farro</dc:creator>
  <cp:keywords>SERIE CREATIVIDAD</cp:keywords>
  <cp:lastModifiedBy>Mendoza Farro, Tula</cp:lastModifiedBy>
  <cp:revision>23</cp:revision>
  <dcterms:created xsi:type="dcterms:W3CDTF">2020-06-17T17:12:28Z</dcterms:created>
  <dcterms:modified xsi:type="dcterms:W3CDTF">2021-01-17T19:18:20Z</dcterms:modified>
</cp:coreProperties>
</file>